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Override PartName="/ppt/charts/style11.xml" ContentType="application/vnd.ms-office.chart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olors10.xml" ContentType="application/vnd.ms-office.chartcolorstyle+xml"/>
  <Override PartName="/ppt/charts/style9.xml" ContentType="application/vnd.ms-office.chartstyle+xml"/>
  <Override PartName="/ppt/charts/style7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</p:sldMasterIdLst>
  <p:sldIdLst>
    <p:sldId id="260" r:id="rId2"/>
    <p:sldId id="269" r:id="rId3"/>
    <p:sldId id="261" r:id="rId4"/>
    <p:sldId id="262" r:id="rId5"/>
    <p:sldId id="263" r:id="rId6"/>
    <p:sldId id="270" r:id="rId7"/>
    <p:sldId id="265" r:id="rId8"/>
    <p:sldId id="266" r:id="rId9"/>
    <p:sldId id="267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Office_Excel1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1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10" baseline="0"/>
              <a:t>Качество знаний по всем предметам</a:t>
            </a:r>
          </a:p>
          <a:p>
            <a:pPr>
              <a:defRPr sz="161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10" baseline="0"/>
              <a:t>в 2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81</c:v>
                </c:pt>
                <c:pt idx="1">
                  <c:v>81</c:v>
                </c:pt>
                <c:pt idx="2">
                  <c:v>87</c:v>
                </c:pt>
                <c:pt idx="3">
                  <c:v>75</c:v>
                </c:pt>
                <c:pt idx="4">
                  <c:v>87</c:v>
                </c:pt>
                <c:pt idx="5">
                  <c:v>68</c:v>
                </c:pt>
                <c:pt idx="6">
                  <c:v>87</c:v>
                </c:pt>
                <c:pt idx="7">
                  <c:v>93</c:v>
                </c:pt>
                <c:pt idx="8">
                  <c:v>93</c:v>
                </c:pt>
                <c:pt idx="9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78</c:v>
                </c:pt>
                <c:pt idx="1">
                  <c:v>42</c:v>
                </c:pt>
                <c:pt idx="2">
                  <c:v>78</c:v>
                </c:pt>
                <c:pt idx="3">
                  <c:v>52</c:v>
                </c:pt>
                <c:pt idx="4">
                  <c:v>78</c:v>
                </c:pt>
                <c:pt idx="5">
                  <c:v>78</c:v>
                </c:pt>
                <c:pt idx="6">
                  <c:v>73</c:v>
                </c:pt>
                <c:pt idx="7">
                  <c:v>93</c:v>
                </c:pt>
                <c:pt idx="8">
                  <c:v>84</c:v>
                </c:pt>
                <c:pt idx="9">
                  <c:v>93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64</c:v>
                </c:pt>
                <c:pt idx="1">
                  <c:v>58</c:v>
                </c:pt>
                <c:pt idx="2">
                  <c:v>70</c:v>
                </c:pt>
                <c:pt idx="3">
                  <c:v>64</c:v>
                </c:pt>
                <c:pt idx="4">
                  <c:v>76</c:v>
                </c:pt>
                <c:pt idx="5">
                  <c:v>76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gapWidth val="219"/>
        <c:overlap val="-27"/>
        <c:axId val="70545792"/>
        <c:axId val="70547328"/>
      </c:barChart>
      <c:catAx>
        <c:axId val="705457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547328"/>
        <c:crossesAt val="0"/>
        <c:auto val="1"/>
        <c:lblAlgn val="ctr"/>
        <c:lblOffset val="100"/>
      </c:catAx>
      <c:valAx>
        <c:axId val="70547328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54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/>
              <a:t>Качество знаний по всем предметам</a:t>
            </a:r>
          </a:p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/>
              <a:t>в  10 классе (базовый уровень) учебного плана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2200027978736175E-2"/>
          <c:y val="0.1977088402270884"/>
          <c:w val="0.9561671463021435"/>
          <c:h val="0.5244811323767011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</c:numCache>
            </c:numRef>
          </c:val>
        </c:ser>
        <c:dLbls>
          <c:showVal val="1"/>
        </c:dLbls>
        <c:gapWidth val="80"/>
        <c:overlap val="25"/>
        <c:axId val="84227968"/>
        <c:axId val="84229504"/>
      </c:barChart>
      <c:catAx>
        <c:axId val="842279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229504"/>
        <c:crossesAt val="0"/>
        <c:auto val="1"/>
        <c:lblAlgn val="ctr"/>
        <c:lblOffset val="100"/>
      </c:catAx>
      <c:valAx>
        <c:axId val="8422950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22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</a:t>
            </a:r>
            <a:r>
              <a:rPr lang="ru-RU" baseline="0"/>
              <a:t> знаний по всем предметам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в  11 классе (базовый уровень) учебного плана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3383471845790934E-2"/>
          <c:y val="0.16082119741100326"/>
          <c:w val="0.93525709367895082"/>
          <c:h val="0.6247453367479552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2013-2014 уч.год (1 полугодие)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75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ОБЖ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</c:numCache>
            </c:numRef>
          </c:val>
        </c:ser>
        <c:gapWidth val="219"/>
        <c:axId val="84433152"/>
        <c:axId val="84451328"/>
      </c:barChart>
      <c:catAx>
        <c:axId val="844331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2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51328"/>
        <c:crossesAt val="0"/>
        <c:auto val="1"/>
        <c:lblAlgn val="ctr"/>
        <c:lblOffset val="100"/>
      </c:catAx>
      <c:valAx>
        <c:axId val="84451328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3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20" baseline="0"/>
              <a:t>Качество знаний по всем предметам</a:t>
            </a:r>
          </a:p>
          <a:p>
            <a:pPr>
              <a:defRPr sz="16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20" baseline="0"/>
              <a:t>в 3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73</c:v>
                </c:pt>
                <c:pt idx="1">
                  <c:v>66</c:v>
                </c:pt>
                <c:pt idx="2">
                  <c:v>80</c:v>
                </c:pt>
                <c:pt idx="3">
                  <c:v>80</c:v>
                </c:pt>
                <c:pt idx="4">
                  <c:v>73</c:v>
                </c:pt>
                <c:pt idx="5">
                  <c:v>73</c:v>
                </c:pt>
                <c:pt idx="6">
                  <c:v>66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78</c:v>
                </c:pt>
                <c:pt idx="1">
                  <c:v>57</c:v>
                </c:pt>
                <c:pt idx="2">
                  <c:v>100</c:v>
                </c:pt>
                <c:pt idx="3">
                  <c:v>71</c:v>
                </c:pt>
                <c:pt idx="4">
                  <c:v>92</c:v>
                </c:pt>
                <c:pt idx="5">
                  <c:v>57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56</c:v>
                </c:pt>
                <c:pt idx="1">
                  <c:v>56</c:v>
                </c:pt>
                <c:pt idx="2">
                  <c:v>80</c:v>
                </c:pt>
                <c:pt idx="3">
                  <c:v>56</c:v>
                </c:pt>
                <c:pt idx="4">
                  <c:v>62</c:v>
                </c:pt>
                <c:pt idx="5">
                  <c:v>64</c:v>
                </c:pt>
                <c:pt idx="6">
                  <c:v>75</c:v>
                </c:pt>
                <c:pt idx="7">
                  <c:v>80</c:v>
                </c:pt>
                <c:pt idx="8">
                  <c:v>80</c:v>
                </c:pt>
                <c:pt idx="9">
                  <c:v>100</c:v>
                </c:pt>
              </c:numCache>
            </c:numRef>
          </c:val>
        </c:ser>
        <c:gapWidth val="219"/>
        <c:overlap val="-27"/>
        <c:axId val="71550848"/>
        <c:axId val="71552384"/>
      </c:barChart>
      <c:catAx>
        <c:axId val="71550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552384"/>
        <c:crosses val="autoZero"/>
        <c:auto val="1"/>
        <c:lblAlgn val="ctr"/>
        <c:lblOffset val="100"/>
      </c:catAx>
      <c:valAx>
        <c:axId val="7155238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55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aseline="0"/>
              <a:t>Качество знаний по всем предметам</a:t>
            </a:r>
          </a:p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aseline="0"/>
              <a:t>в 4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4126968656366714E-2"/>
          <c:y val="0.12431986081103953"/>
          <c:w val="0.93272485991156362"/>
          <c:h val="0.7662410455599918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56</c:v>
                </c:pt>
                <c:pt idx="1">
                  <c:v>50</c:v>
                </c:pt>
                <c:pt idx="2">
                  <c:v>81</c:v>
                </c:pt>
                <c:pt idx="3">
                  <c:v>50</c:v>
                </c:pt>
                <c:pt idx="4">
                  <c:v>56</c:v>
                </c:pt>
                <c:pt idx="5">
                  <c:v>43</c:v>
                </c:pt>
                <c:pt idx="6">
                  <c:v>50</c:v>
                </c:pt>
                <c:pt idx="7">
                  <c:v>100</c:v>
                </c:pt>
                <c:pt idx="8">
                  <c:v>87</c:v>
                </c:pt>
                <c:pt idx="9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63</c:v>
                </c:pt>
                <c:pt idx="1">
                  <c:v>54</c:v>
                </c:pt>
                <c:pt idx="2">
                  <c:v>81</c:v>
                </c:pt>
                <c:pt idx="3">
                  <c:v>63</c:v>
                </c:pt>
                <c:pt idx="4">
                  <c:v>100</c:v>
                </c:pt>
                <c:pt idx="5">
                  <c:v>63</c:v>
                </c:pt>
                <c:pt idx="6">
                  <c:v>63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арабский язык</c:v>
                </c:pt>
                <c:pt idx="6">
                  <c:v>окружающий мир</c:v>
                </c:pt>
                <c:pt idx="7">
                  <c:v>исскуство</c:v>
                </c:pt>
                <c:pt idx="8">
                  <c:v>технология </c:v>
                </c:pt>
                <c:pt idx="9">
                  <c:v>физическая культура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33</c:v>
                </c:pt>
                <c:pt idx="1">
                  <c:v>33</c:v>
                </c:pt>
                <c:pt idx="2">
                  <c:v>66</c:v>
                </c:pt>
                <c:pt idx="3">
                  <c:v>33</c:v>
                </c:pt>
                <c:pt idx="4">
                  <c:v>50</c:v>
                </c:pt>
                <c:pt idx="5">
                  <c:v>50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gapWidth val="219"/>
        <c:overlap val="-27"/>
        <c:axId val="72948352"/>
        <c:axId val="72970624"/>
      </c:barChart>
      <c:catAx>
        <c:axId val="729483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2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970624"/>
        <c:crosses val="autoZero"/>
        <c:auto val="1"/>
        <c:lblAlgn val="ctr"/>
        <c:lblOffset val="100"/>
      </c:catAx>
      <c:valAx>
        <c:axId val="7297062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94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26466446637595"/>
          <c:y val="0.96066486872629153"/>
          <c:w val="0.41406115640231655"/>
          <c:h val="3.9335131273708419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1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20" baseline="0"/>
              <a:t>Результаты тестирования РЦМКО в 4 классе 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835447652376786E-2"/>
          <c:y val="0.20720559706251551"/>
          <c:w val="0.90849737532808394"/>
          <c:h val="0.5447771713957753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7"/>
                <c:pt idx="0">
                  <c:v>математика</c:v>
                </c:pt>
                <c:pt idx="2">
                  <c:v>русский язык</c:v>
                </c:pt>
                <c:pt idx="4">
                  <c:v>татарский язык</c:v>
                </c:pt>
                <c:pt idx="6">
                  <c:v>окружающий мир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60</c:v>
                </c:pt>
                <c:pt idx="2">
                  <c:v>100</c:v>
                </c:pt>
                <c:pt idx="4">
                  <c:v>100</c:v>
                </c:pt>
                <c:pt idx="6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7"/>
                <c:pt idx="0">
                  <c:v>математика</c:v>
                </c:pt>
                <c:pt idx="2">
                  <c:v>русский язык</c:v>
                </c:pt>
                <c:pt idx="4">
                  <c:v>татарский язык</c:v>
                </c:pt>
                <c:pt idx="6">
                  <c:v>окружающий мир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76</c:v>
                </c:pt>
                <c:pt idx="2">
                  <c:v>95</c:v>
                </c:pt>
                <c:pt idx="4">
                  <c:v>57</c:v>
                </c:pt>
                <c:pt idx="6">
                  <c:v>76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dLbl>
              <c:idx val="9"/>
              <c:layout>
                <c:manualLayout>
                  <c:x val="1.8518518518518524E-2"/>
                  <c:y val="0.1150793650793650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7"/>
                <c:pt idx="0">
                  <c:v>математика</c:v>
                </c:pt>
                <c:pt idx="2">
                  <c:v>русский язык</c:v>
                </c:pt>
                <c:pt idx="4">
                  <c:v>татарский язык</c:v>
                </c:pt>
                <c:pt idx="6">
                  <c:v>окружающий мир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</c:numCache>
            </c:numRef>
          </c:val>
        </c:ser>
        <c:gapWidth val="219"/>
        <c:overlap val="-27"/>
        <c:axId val="73114368"/>
        <c:axId val="73115136"/>
      </c:barChart>
      <c:catAx>
        <c:axId val="731143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115136"/>
        <c:crosses val="autoZero"/>
        <c:auto val="1"/>
        <c:lblAlgn val="ctr"/>
        <c:lblOffset val="100"/>
      </c:catAx>
      <c:valAx>
        <c:axId val="73115136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11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1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10" baseline="0"/>
              <a:t>Качество знаний по всем предметам</a:t>
            </a:r>
          </a:p>
          <a:p>
            <a:pPr>
              <a:defRPr sz="161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10" baseline="0"/>
              <a:t>в 5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история</c:v>
                </c:pt>
                <c:pt idx="9">
                  <c:v>искусство</c:v>
                </c:pt>
                <c:pt idx="10">
                  <c:v>технология</c:v>
                </c:pt>
                <c:pt idx="11">
                  <c:v>физическая культура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56</c:v>
                </c:pt>
                <c:pt idx="1">
                  <c:v>66</c:v>
                </c:pt>
                <c:pt idx="2">
                  <c:v>77</c:v>
                </c:pt>
                <c:pt idx="3">
                  <c:v>66</c:v>
                </c:pt>
                <c:pt idx="4">
                  <c:v>77</c:v>
                </c:pt>
                <c:pt idx="5">
                  <c:v>55</c:v>
                </c:pt>
                <c:pt idx="6">
                  <c:v>77</c:v>
                </c:pt>
                <c:pt idx="7">
                  <c:v>55</c:v>
                </c:pt>
                <c:pt idx="8">
                  <c:v>77</c:v>
                </c:pt>
                <c:pt idx="9">
                  <c:v>100</c:v>
                </c:pt>
                <c:pt idx="10">
                  <c:v>88</c:v>
                </c:pt>
                <c:pt idx="11">
                  <c:v>88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история</c:v>
                </c:pt>
                <c:pt idx="9">
                  <c:v>искусство</c:v>
                </c:pt>
                <c:pt idx="10">
                  <c:v>технология</c:v>
                </c:pt>
                <c:pt idx="11">
                  <c:v>физическая культура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70</c:v>
                </c:pt>
                <c:pt idx="1">
                  <c:v>58</c:v>
                </c:pt>
                <c:pt idx="2">
                  <c:v>82</c:v>
                </c:pt>
                <c:pt idx="3">
                  <c:v>58</c:v>
                </c:pt>
                <c:pt idx="4">
                  <c:v>52</c:v>
                </c:pt>
                <c:pt idx="5">
                  <c:v>56</c:v>
                </c:pt>
                <c:pt idx="6">
                  <c:v>64</c:v>
                </c:pt>
                <c:pt idx="7">
                  <c:v>76</c:v>
                </c:pt>
                <c:pt idx="8">
                  <c:v>70</c:v>
                </c:pt>
                <c:pt idx="9">
                  <c:v>88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история</c:v>
                </c:pt>
                <c:pt idx="9">
                  <c:v>искусство</c:v>
                </c:pt>
                <c:pt idx="10">
                  <c:v>технология</c:v>
                </c:pt>
                <c:pt idx="11">
                  <c:v>физическая культура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66</c:v>
                </c:pt>
                <c:pt idx="1">
                  <c:v>75</c:v>
                </c:pt>
                <c:pt idx="2">
                  <c:v>83</c:v>
                </c:pt>
                <c:pt idx="3">
                  <c:v>84</c:v>
                </c:pt>
                <c:pt idx="4">
                  <c:v>91</c:v>
                </c:pt>
                <c:pt idx="5">
                  <c:v>66</c:v>
                </c:pt>
                <c:pt idx="6">
                  <c:v>69</c:v>
                </c:pt>
                <c:pt idx="7">
                  <c:v>83</c:v>
                </c:pt>
                <c:pt idx="8">
                  <c:v>83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</c:ser>
        <c:gapWidth val="219"/>
        <c:overlap val="-27"/>
        <c:axId val="74028928"/>
        <c:axId val="74030464"/>
      </c:barChart>
      <c:catAx>
        <c:axId val="74028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030464"/>
        <c:crossesAt val="0"/>
        <c:auto val="1"/>
        <c:lblAlgn val="ctr"/>
        <c:lblOffset val="100"/>
      </c:catAx>
      <c:valAx>
        <c:axId val="7403046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02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1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</a:t>
            </a:r>
            <a:r>
              <a:rPr lang="ru-RU" baseline="0"/>
              <a:t> знаний по всем предметам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в </a:t>
            </a:r>
            <a:r>
              <a:rPr lang="en-US" baseline="0"/>
              <a:t>6</a:t>
            </a:r>
            <a:r>
              <a:rPr lang="ru-RU" baseline="0"/>
              <a:t>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</c:v>
                </c:pt>
                <c:pt idx="10">
                  <c:v>обществознание</c:v>
                </c:pt>
                <c:pt idx="11">
                  <c:v>искусство</c:v>
                </c:pt>
                <c:pt idx="12">
                  <c:v>технология</c:v>
                </c:pt>
                <c:pt idx="13">
                  <c:v>физкультура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75</c:v>
                </c:pt>
                <c:pt idx="1">
                  <c:v>41</c:v>
                </c:pt>
                <c:pt idx="2">
                  <c:v>75</c:v>
                </c:pt>
                <c:pt idx="3">
                  <c:v>50</c:v>
                </c:pt>
                <c:pt idx="4">
                  <c:v>66</c:v>
                </c:pt>
                <c:pt idx="5">
                  <c:v>50</c:v>
                </c:pt>
                <c:pt idx="6">
                  <c:v>58</c:v>
                </c:pt>
                <c:pt idx="7">
                  <c:v>91</c:v>
                </c:pt>
                <c:pt idx="8">
                  <c:v>83</c:v>
                </c:pt>
                <c:pt idx="9">
                  <c:v>41</c:v>
                </c:pt>
                <c:pt idx="10">
                  <c:v>58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</c:v>
                </c:pt>
                <c:pt idx="10">
                  <c:v>обществознание</c:v>
                </c:pt>
                <c:pt idx="11">
                  <c:v>искусство</c:v>
                </c:pt>
                <c:pt idx="12">
                  <c:v>технология</c:v>
                </c:pt>
                <c:pt idx="13">
                  <c:v>физкультура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56</c:v>
                </c:pt>
                <c:pt idx="1">
                  <c:v>56</c:v>
                </c:pt>
                <c:pt idx="2">
                  <c:v>56</c:v>
                </c:pt>
                <c:pt idx="3">
                  <c:v>56</c:v>
                </c:pt>
                <c:pt idx="4">
                  <c:v>58</c:v>
                </c:pt>
                <c:pt idx="5">
                  <c:v>58</c:v>
                </c:pt>
                <c:pt idx="6">
                  <c:v>56</c:v>
                </c:pt>
                <c:pt idx="7">
                  <c:v>56</c:v>
                </c:pt>
                <c:pt idx="8">
                  <c:v>56</c:v>
                </c:pt>
                <c:pt idx="9">
                  <c:v>56</c:v>
                </c:pt>
                <c:pt idx="10">
                  <c:v>56</c:v>
                </c:pt>
                <c:pt idx="11">
                  <c:v>56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</c:v>
                </c:pt>
                <c:pt idx="10">
                  <c:v>обществознание</c:v>
                </c:pt>
                <c:pt idx="11">
                  <c:v>искусство</c:v>
                </c:pt>
                <c:pt idx="12">
                  <c:v>технология</c:v>
                </c:pt>
                <c:pt idx="13">
                  <c:v>физкультура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56</c:v>
                </c:pt>
                <c:pt idx="1">
                  <c:v>56</c:v>
                </c:pt>
                <c:pt idx="2">
                  <c:v>56</c:v>
                </c:pt>
                <c:pt idx="3">
                  <c:v>56</c:v>
                </c:pt>
                <c:pt idx="4">
                  <c:v>56</c:v>
                </c:pt>
                <c:pt idx="5">
                  <c:v>56</c:v>
                </c:pt>
                <c:pt idx="6">
                  <c:v>91</c:v>
                </c:pt>
                <c:pt idx="7">
                  <c:v>75</c:v>
                </c:pt>
                <c:pt idx="8">
                  <c:v>100</c:v>
                </c:pt>
                <c:pt idx="9">
                  <c:v>75</c:v>
                </c:pt>
                <c:pt idx="10">
                  <c:v>75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marker val="1"/>
        <c:axId val="74266496"/>
        <c:axId val="74280960"/>
      </c:lineChart>
      <c:catAx>
        <c:axId val="74266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280960"/>
        <c:crossesAt val="0"/>
        <c:auto val="1"/>
        <c:lblAlgn val="ctr"/>
        <c:lblOffset val="100"/>
      </c:catAx>
      <c:valAx>
        <c:axId val="74280960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26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</a:t>
            </a:r>
            <a:r>
              <a:rPr lang="ru-RU" baseline="0"/>
              <a:t> знаний по всем предметам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в 7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искусство</c:v>
                </c:pt>
                <c:pt idx="13">
                  <c:v>технология</c:v>
                </c:pt>
                <c:pt idx="14">
                  <c:v>физкультура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81</c:v>
                </c:pt>
                <c:pt idx="1">
                  <c:v>18</c:v>
                </c:pt>
                <c:pt idx="2">
                  <c:v>54</c:v>
                </c:pt>
                <c:pt idx="3">
                  <c:v>54</c:v>
                </c:pt>
                <c:pt idx="4">
                  <c:v>72</c:v>
                </c:pt>
                <c:pt idx="5">
                  <c:v>36</c:v>
                </c:pt>
                <c:pt idx="6">
                  <c:v>72</c:v>
                </c:pt>
                <c:pt idx="7">
                  <c:v>54</c:v>
                </c:pt>
                <c:pt idx="8">
                  <c:v>63</c:v>
                </c:pt>
                <c:pt idx="9">
                  <c:v>90</c:v>
                </c:pt>
                <c:pt idx="10">
                  <c:v>45</c:v>
                </c:pt>
                <c:pt idx="11">
                  <c:v>45</c:v>
                </c:pt>
                <c:pt idx="12">
                  <c:v>81</c:v>
                </c:pt>
                <c:pt idx="13">
                  <c:v>100</c:v>
                </c:pt>
                <c:pt idx="1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искусство</c:v>
                </c:pt>
                <c:pt idx="13">
                  <c:v>технология</c:v>
                </c:pt>
                <c:pt idx="14">
                  <c:v>физкультура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77</c:v>
                </c:pt>
                <c:pt idx="1">
                  <c:v>66</c:v>
                </c:pt>
                <c:pt idx="2">
                  <c:v>99</c:v>
                </c:pt>
                <c:pt idx="3">
                  <c:v>66</c:v>
                </c:pt>
                <c:pt idx="4">
                  <c:v>88</c:v>
                </c:pt>
                <c:pt idx="5">
                  <c:v>77</c:v>
                </c:pt>
                <c:pt idx="6">
                  <c:v>77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66</c:v>
                </c:pt>
                <c:pt idx="11">
                  <c:v>88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 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искусство</c:v>
                </c:pt>
                <c:pt idx="13">
                  <c:v>технология</c:v>
                </c:pt>
                <c:pt idx="14">
                  <c:v>физкультура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66</c:v>
                </c:pt>
                <c:pt idx="1">
                  <c:v>67</c:v>
                </c:pt>
                <c:pt idx="2">
                  <c:v>67</c:v>
                </c:pt>
                <c:pt idx="3">
                  <c:v>58</c:v>
                </c:pt>
                <c:pt idx="4">
                  <c:v>58</c:v>
                </c:pt>
                <c:pt idx="5">
                  <c:v>66</c:v>
                </c:pt>
                <c:pt idx="6">
                  <c:v>77</c:v>
                </c:pt>
                <c:pt idx="7">
                  <c:v>77</c:v>
                </c:pt>
                <c:pt idx="8">
                  <c:v>77</c:v>
                </c:pt>
                <c:pt idx="9">
                  <c:v>77</c:v>
                </c:pt>
                <c:pt idx="10">
                  <c:v>77</c:v>
                </c:pt>
                <c:pt idx="11">
                  <c:v>88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</c:numCache>
            </c:numRef>
          </c:val>
        </c:ser>
        <c:marker val="1"/>
        <c:axId val="74537216"/>
        <c:axId val="74563584"/>
      </c:lineChart>
      <c:catAx>
        <c:axId val="74537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563584"/>
        <c:crossesAt val="0"/>
        <c:auto val="1"/>
        <c:lblAlgn val="ctr"/>
        <c:lblOffset val="100"/>
      </c:catAx>
      <c:valAx>
        <c:axId val="7456358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53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</a:t>
            </a:r>
            <a:r>
              <a:rPr lang="ru-RU" baseline="0"/>
              <a:t> знаний по всем предметам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в 8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химия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информатика</c:v>
                </c:pt>
                <c:pt idx="13">
                  <c:v>обж</c:v>
                </c:pt>
                <c:pt idx="14">
                  <c:v>искусство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90</c:v>
                </c:pt>
                <c:pt idx="1">
                  <c:v>72</c:v>
                </c:pt>
                <c:pt idx="2">
                  <c:v>81</c:v>
                </c:pt>
                <c:pt idx="3">
                  <c:v>54</c:v>
                </c:pt>
                <c:pt idx="4">
                  <c:v>72</c:v>
                </c:pt>
                <c:pt idx="5">
                  <c:v>81</c:v>
                </c:pt>
                <c:pt idx="6">
                  <c:v>81</c:v>
                </c:pt>
                <c:pt idx="7">
                  <c:v>90</c:v>
                </c:pt>
                <c:pt idx="8">
                  <c:v>81</c:v>
                </c:pt>
                <c:pt idx="9">
                  <c:v>90</c:v>
                </c:pt>
                <c:pt idx="10">
                  <c:v>72</c:v>
                </c:pt>
                <c:pt idx="11">
                  <c:v>81</c:v>
                </c:pt>
                <c:pt idx="12">
                  <c:v>100</c:v>
                </c:pt>
                <c:pt idx="13">
                  <c:v>90</c:v>
                </c:pt>
                <c:pt idx="14">
                  <c:v>90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химия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информатика</c:v>
                </c:pt>
                <c:pt idx="13">
                  <c:v>обж</c:v>
                </c:pt>
                <c:pt idx="14">
                  <c:v>искусство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41</c:v>
                </c:pt>
                <c:pt idx="1">
                  <c:v>50</c:v>
                </c:pt>
                <c:pt idx="2">
                  <c:v>58</c:v>
                </c:pt>
                <c:pt idx="3">
                  <c:v>58</c:v>
                </c:pt>
                <c:pt idx="4">
                  <c:v>58</c:v>
                </c:pt>
                <c:pt idx="5">
                  <c:v>75</c:v>
                </c:pt>
                <c:pt idx="6">
                  <c:v>58</c:v>
                </c:pt>
                <c:pt idx="7">
                  <c:v>58</c:v>
                </c:pt>
                <c:pt idx="8">
                  <c:v>66</c:v>
                </c:pt>
                <c:pt idx="9">
                  <c:v>66</c:v>
                </c:pt>
                <c:pt idx="10">
                  <c:v>50</c:v>
                </c:pt>
                <c:pt idx="11">
                  <c:v>50</c:v>
                </c:pt>
                <c:pt idx="12">
                  <c:v>91</c:v>
                </c:pt>
                <c:pt idx="13">
                  <c:v>100</c:v>
                </c:pt>
                <c:pt idx="14">
                  <c:v>75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химия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история</c:v>
                </c:pt>
                <c:pt idx="11">
                  <c:v>обществознание</c:v>
                </c:pt>
                <c:pt idx="12">
                  <c:v>информатика</c:v>
                </c:pt>
                <c:pt idx="13">
                  <c:v>обж</c:v>
                </c:pt>
                <c:pt idx="14">
                  <c:v>искусство</c:v>
                </c:pt>
                <c:pt idx="15">
                  <c:v>технология</c:v>
                </c:pt>
                <c:pt idx="16">
                  <c:v>физкультура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50</c:v>
                </c:pt>
                <c:pt idx="1">
                  <c:v>50</c:v>
                </c:pt>
                <c:pt idx="2">
                  <c:v>83</c:v>
                </c:pt>
                <c:pt idx="3">
                  <c:v>100</c:v>
                </c:pt>
                <c:pt idx="4">
                  <c:v>100</c:v>
                </c:pt>
                <c:pt idx="5">
                  <c:v>83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</c:ser>
        <c:marker val="1"/>
        <c:axId val="74687616"/>
        <c:axId val="74689152"/>
      </c:lineChart>
      <c:catAx>
        <c:axId val="746876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689152"/>
        <c:crossesAt val="0"/>
        <c:auto val="1"/>
        <c:lblAlgn val="ctr"/>
        <c:lblOffset val="100"/>
      </c:catAx>
      <c:valAx>
        <c:axId val="74689152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68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</a:t>
            </a:r>
            <a:r>
              <a:rPr lang="ru-RU" baseline="0"/>
              <a:t> знаний по всем предметам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в  9 классе за 2010-2013 учебные годы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3337604044553751E-2"/>
          <c:y val="0.13633023975251354"/>
          <c:w val="0.95336858831381255"/>
          <c:h val="0.6335539336585250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6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искусство</c:v>
                </c:pt>
                <c:pt idx="15">
                  <c:v>физкультура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50</c:v>
                </c:pt>
                <c:pt idx="3">
                  <c:v>54</c:v>
                </c:pt>
                <c:pt idx="4">
                  <c:v>50</c:v>
                </c:pt>
                <c:pt idx="7">
                  <c:v>50</c:v>
                </c:pt>
                <c:pt idx="8">
                  <c:v>50</c:v>
                </c:pt>
                <c:pt idx="10">
                  <c:v>50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6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искусство</c:v>
                </c:pt>
                <c:pt idx="15">
                  <c:v>физкультура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50</c:v>
                </c:pt>
                <c:pt idx="1">
                  <c:v>90</c:v>
                </c:pt>
                <c:pt idx="2">
                  <c:v>100</c:v>
                </c:pt>
                <c:pt idx="3">
                  <c:v>80</c:v>
                </c:pt>
                <c:pt idx="4">
                  <c:v>80</c:v>
                </c:pt>
                <c:pt idx="5">
                  <c:v>50</c:v>
                </c:pt>
                <c:pt idx="6">
                  <c:v>60</c:v>
                </c:pt>
                <c:pt idx="7">
                  <c:v>90</c:v>
                </c:pt>
                <c:pt idx="8">
                  <c:v>100</c:v>
                </c:pt>
                <c:pt idx="9">
                  <c:v>100</c:v>
                </c:pt>
                <c:pt idx="10">
                  <c:v>90</c:v>
                </c:pt>
                <c:pt idx="11">
                  <c:v>100</c:v>
                </c:pt>
                <c:pt idx="12">
                  <c:v>90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2012-2013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6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татарский язык</c:v>
                </c:pt>
                <c:pt idx="4">
                  <c:v>татарская литература</c:v>
                </c:pt>
                <c:pt idx="5">
                  <c:v>английский язык</c:v>
                </c:pt>
                <c:pt idx="6">
                  <c:v>арабский язык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физика</c:v>
                </c:pt>
                <c:pt idx="10">
                  <c:v>химия</c:v>
                </c:pt>
                <c:pt idx="11">
                  <c:v>история</c:v>
                </c:pt>
                <c:pt idx="12">
                  <c:v>обществознание</c:v>
                </c:pt>
                <c:pt idx="13">
                  <c:v>информатика</c:v>
                </c:pt>
                <c:pt idx="14">
                  <c:v>искусство</c:v>
                </c:pt>
                <c:pt idx="15">
                  <c:v>физкультура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55</c:v>
                </c:pt>
                <c:pt idx="1">
                  <c:v>67</c:v>
                </c:pt>
                <c:pt idx="2">
                  <c:v>78</c:v>
                </c:pt>
                <c:pt idx="3">
                  <c:v>55</c:v>
                </c:pt>
                <c:pt idx="4">
                  <c:v>88</c:v>
                </c:pt>
                <c:pt idx="5">
                  <c:v>66</c:v>
                </c:pt>
                <c:pt idx="6">
                  <c:v>77</c:v>
                </c:pt>
                <c:pt idx="7">
                  <c:v>77</c:v>
                </c:pt>
                <c:pt idx="8">
                  <c:v>60</c:v>
                </c:pt>
                <c:pt idx="9">
                  <c:v>66</c:v>
                </c:pt>
                <c:pt idx="10">
                  <c:v>88</c:v>
                </c:pt>
                <c:pt idx="11">
                  <c:v>88</c:v>
                </c:pt>
                <c:pt idx="12">
                  <c:v>55</c:v>
                </c:pt>
                <c:pt idx="13">
                  <c:v>77</c:v>
                </c:pt>
                <c:pt idx="14">
                  <c:v>100</c:v>
                </c:pt>
                <c:pt idx="15">
                  <c:v>100</c:v>
                </c:pt>
              </c:numCache>
            </c:numRef>
          </c:val>
        </c:ser>
        <c:gapWidth val="219"/>
        <c:axId val="73886720"/>
        <c:axId val="73937664"/>
      </c:barChart>
      <c:catAx>
        <c:axId val="738867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2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937664"/>
        <c:crossesAt val="0"/>
        <c:auto val="1"/>
        <c:lblAlgn val="ctr"/>
        <c:lblOffset val="100"/>
      </c:catAx>
      <c:valAx>
        <c:axId val="73937664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88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2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497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98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368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93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553516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799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7151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21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024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976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680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1478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5556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09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21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581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D8BF8-3AB4-45EA-8D86-E991C43C12CA}" type="datetimeFigureOut">
              <a:rPr lang="ru-RU" smtClean="0"/>
              <a:pPr/>
              <a:t>29.04.2014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E33510-21EE-4F71-BC84-AC01B8A0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963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  <p:sldLayoutId id="2147484149" r:id="rId12"/>
    <p:sldLayoutId id="2147484150" r:id="rId13"/>
    <p:sldLayoutId id="2147484151" r:id="rId14"/>
    <p:sldLayoutId id="2147484152" r:id="rId15"/>
    <p:sldLayoutId id="21474841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594360"/>
            <a:ext cx="7406640" cy="4076700"/>
          </a:xfrm>
        </p:spPr>
        <p:txBody>
          <a:bodyPr>
            <a:noAutofit/>
          </a:bodyPr>
          <a:lstStyle/>
          <a:p>
            <a:pPr algn="r"/>
            <a:r>
              <a:rPr lang="ru-RU" sz="6000" dirty="0"/>
              <a:t>Реализация образовательных программ начального общего образования</a:t>
            </a:r>
            <a:br>
              <a:rPr lang="ru-RU" sz="6000" dirty="0"/>
            </a:br>
            <a:r>
              <a:rPr lang="ru-RU" sz="6000" dirty="0"/>
              <a:t>за 2010-2013 годы</a:t>
            </a:r>
          </a:p>
        </p:txBody>
      </p:sp>
    </p:spTree>
    <p:extLst>
      <p:ext uri="{BB962C8B-B14F-4D97-AF65-F5344CB8AC3E}">
        <p14:creationId xmlns="" xmlns:p14="http://schemas.microsoft.com/office/powerpoint/2010/main" val="31286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078480"/>
          </a:xfrm>
        </p:spPr>
        <p:txBody>
          <a:bodyPr>
            <a:noAutofit/>
          </a:bodyPr>
          <a:lstStyle/>
          <a:p>
            <a:r>
              <a:rPr lang="ru-RU" sz="7200" b="1" dirty="0" smtClean="0"/>
              <a:t>Образовательная </a:t>
            </a:r>
            <a:r>
              <a:rPr lang="ru-RU" sz="7200" b="1" dirty="0"/>
              <a:t>программа основного общего образования </a:t>
            </a:r>
            <a:endParaRPr lang="ru-RU" sz="7200" dirty="0"/>
          </a:p>
        </p:txBody>
      </p:sp>
    </p:spTree>
    <p:extLst>
      <p:ext uri="{BB962C8B-B14F-4D97-AF65-F5344CB8AC3E}">
        <p14:creationId xmlns="" xmlns:p14="http://schemas.microsoft.com/office/powerpoint/2010/main" val="412267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Нормативный срок реализации ОП ООО: </a:t>
            </a:r>
            <a:r>
              <a:rPr lang="ru-RU" i="1" dirty="0"/>
              <a:t>5 </a:t>
            </a:r>
            <a:r>
              <a:rPr lang="ru-RU" dirty="0" smtClean="0"/>
              <a:t>лет.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Форма </a:t>
            </a:r>
            <a:r>
              <a:rPr lang="ru-RU" dirty="0"/>
              <a:t>обучения:  очная</a:t>
            </a:r>
            <a:br>
              <a:rPr lang="ru-RU" dirty="0"/>
            </a:br>
            <a:r>
              <a:rPr lang="ru-RU" dirty="0"/>
              <a:t>Всего обучающихся: </a:t>
            </a:r>
            <a:r>
              <a:rPr lang="ru-RU" dirty="0" smtClean="0"/>
              <a:t>37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том числе по классам: </a:t>
            </a:r>
            <a:br>
              <a:rPr lang="ru-RU" dirty="0"/>
            </a:br>
            <a:r>
              <a:rPr lang="ru-RU" dirty="0" smtClean="0"/>
              <a:t>5 – </a:t>
            </a:r>
            <a:r>
              <a:rPr lang="ru-RU" dirty="0"/>
              <a:t>4</a:t>
            </a:r>
            <a:br>
              <a:rPr lang="ru-RU" dirty="0"/>
            </a:br>
            <a:r>
              <a:rPr lang="ru-RU" dirty="0" smtClean="0"/>
              <a:t>6 –11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7 – 10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8 – </a:t>
            </a:r>
            <a:r>
              <a:rPr lang="ru-RU" dirty="0"/>
              <a:t>6</a:t>
            </a:r>
            <a:br>
              <a:rPr lang="ru-RU" dirty="0"/>
            </a:br>
            <a:r>
              <a:rPr lang="ru-RU" dirty="0" smtClean="0"/>
              <a:t>9 – 6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4896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510002"/>
              </p:ext>
            </p:extLst>
          </p:nvPr>
        </p:nvGraphicFramePr>
        <p:xfrm>
          <a:off x="304800" y="152400"/>
          <a:ext cx="11887200" cy="6416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85900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932900499"/>
              </p:ext>
            </p:extLst>
          </p:nvPr>
        </p:nvGraphicFramePr>
        <p:xfrm>
          <a:off x="350520" y="0"/>
          <a:ext cx="9372600" cy="66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0236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858653096"/>
              </p:ext>
            </p:extLst>
          </p:nvPr>
        </p:nvGraphicFramePr>
        <p:xfrm>
          <a:off x="243840" y="137160"/>
          <a:ext cx="9250680" cy="644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8241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708303886"/>
              </p:ext>
            </p:extLst>
          </p:nvPr>
        </p:nvGraphicFramePr>
        <p:xfrm>
          <a:off x="152400" y="152400"/>
          <a:ext cx="9814560" cy="644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151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="" xmlns:p14="http://schemas.microsoft.com/office/powerpoint/2010/main" val="3807579436"/>
              </p:ext>
            </p:extLst>
          </p:nvPr>
        </p:nvGraphicFramePr>
        <p:xfrm>
          <a:off x="182880" y="137160"/>
          <a:ext cx="11567160" cy="6568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9416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625600"/>
          </a:xfrm>
        </p:spPr>
        <p:txBody>
          <a:bodyPr/>
          <a:lstStyle/>
          <a:p>
            <a:r>
              <a:rPr lang="ru-RU" dirty="0" smtClean="0"/>
              <a:t>Перевод в следующий класс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54811495"/>
              </p:ext>
            </p:extLst>
          </p:nvPr>
        </p:nvGraphicFramePr>
        <p:xfrm>
          <a:off x="274321" y="1173479"/>
          <a:ext cx="11795758" cy="545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4463"/>
                <a:gridCol w="2480041"/>
                <a:gridCol w="2480041"/>
                <a:gridCol w="2480041"/>
                <a:gridCol w="2481172"/>
              </a:tblGrid>
              <a:tr h="3049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Учебный год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Всего аттестовано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(кол-во уч-ся)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Переведены в следующий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 (кол-во уч-ся)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>
                          <a:effectLst/>
                        </a:rPr>
                        <a:t>Переведены условно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>
                          <a:effectLst/>
                        </a:rPr>
                        <a:t>(кол-во уч-ся)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>
                          <a:effectLst/>
                        </a:rPr>
                        <a:t>Оставлены на повторное обучение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>
                          <a:effectLst/>
                        </a:rPr>
                        <a:t>(кол-во уч-ся)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2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2010-2011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45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effectLst/>
                        </a:rPr>
                        <a:t>45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-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-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81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2011-2012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56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56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effectLst/>
                        </a:rPr>
                        <a:t>-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-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2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2012-2013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51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aseline="0">
                          <a:effectLst/>
                        </a:rPr>
                        <a:t>51</a:t>
                      </a:r>
                      <a:endParaRPr lang="ru-RU" sz="18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-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</a:rPr>
                        <a:t>-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078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Государственная итоговая аттестация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34823324"/>
              </p:ext>
            </p:extLst>
          </p:nvPr>
        </p:nvGraphicFramePr>
        <p:xfrm>
          <a:off x="548638" y="1600199"/>
          <a:ext cx="11064243" cy="49225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24129"/>
                <a:gridCol w="731520"/>
                <a:gridCol w="960121"/>
                <a:gridCol w="585217"/>
                <a:gridCol w="585217"/>
                <a:gridCol w="585217"/>
                <a:gridCol w="958089"/>
                <a:gridCol w="1007872"/>
                <a:gridCol w="1007872"/>
                <a:gridCol w="666495"/>
                <a:gridCol w="585217"/>
                <a:gridCol w="585217"/>
                <a:gridCol w="891030"/>
                <a:gridCol w="891030"/>
              </a:tblGrid>
              <a:tr h="66765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выпуска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 </a:t>
                      </a:r>
                      <a:r>
                        <a:rPr lang="ru-RU" sz="1800" dirty="0" err="1">
                          <a:effectLst/>
                        </a:rPr>
                        <a:t>вып-ов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Татарский язык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05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экзамен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«3»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оценка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экзамен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Средняя оценка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4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2010</a:t>
                      </a:r>
                      <a:r>
                        <a:rPr lang="ru-RU" sz="1800" dirty="0" smtClean="0">
                          <a:effectLst/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4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</a:t>
                      </a:r>
                      <a:r>
                        <a:rPr lang="ru-RU" sz="1800" dirty="0" smtClean="0">
                          <a:effectLst/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2012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4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</a:t>
                      </a:r>
                      <a:r>
                        <a:rPr lang="ru-RU" sz="1800" dirty="0" smtClean="0">
                          <a:effectLst/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266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3753924"/>
              </p:ext>
            </p:extLst>
          </p:nvPr>
        </p:nvGraphicFramePr>
        <p:xfrm>
          <a:off x="487683" y="259079"/>
          <a:ext cx="11475719" cy="58369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9492"/>
                <a:gridCol w="756779"/>
                <a:gridCol w="945975"/>
                <a:gridCol w="728402"/>
                <a:gridCol w="728402"/>
                <a:gridCol w="647466"/>
                <a:gridCol w="647466"/>
                <a:gridCol w="969098"/>
                <a:gridCol w="969098"/>
                <a:gridCol w="685305"/>
                <a:gridCol w="685305"/>
                <a:gridCol w="685305"/>
                <a:gridCol w="983813"/>
                <a:gridCol w="983813"/>
              </a:tblGrid>
              <a:tr h="79167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выпуска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 </a:t>
                      </a:r>
                      <a:r>
                        <a:rPr lang="ru-RU" sz="1800" dirty="0" err="1">
                          <a:effectLst/>
                        </a:rPr>
                        <a:t>вып-ов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Математика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 по выбору (биология)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6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экзамен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«3»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оценка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экзамен чел.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«3»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оценка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61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2010/2011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61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2011/2012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61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2012/2013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298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Нормативный срок реализации ОП НОО: 4 года.</a:t>
            </a:r>
            <a:br>
              <a:rPr lang="ru-RU" dirty="0"/>
            </a:br>
            <a:r>
              <a:rPr lang="ru-RU" dirty="0"/>
              <a:t>Форма обучения - очная. </a:t>
            </a:r>
            <a:br>
              <a:rPr lang="ru-RU" dirty="0"/>
            </a:br>
            <a:r>
              <a:rPr lang="ru-RU" dirty="0"/>
              <a:t>Всего обучающихся: </a:t>
            </a:r>
            <a:r>
              <a:rPr lang="ru-RU" dirty="0" smtClean="0"/>
              <a:t>50, </a:t>
            </a:r>
            <a:r>
              <a:rPr lang="ru-RU" dirty="0"/>
              <a:t>в том числе по классам:</a:t>
            </a:r>
            <a:br>
              <a:rPr lang="ru-RU" dirty="0"/>
            </a:br>
            <a:r>
              <a:rPr lang="ru-RU" dirty="0"/>
              <a:t>1 – </a:t>
            </a:r>
            <a:r>
              <a:rPr lang="ru-RU" dirty="0" smtClean="0"/>
              <a:t>14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 – 10</a:t>
            </a:r>
            <a:br>
              <a:rPr lang="ru-RU" dirty="0"/>
            </a:br>
            <a:r>
              <a:rPr lang="ru-RU" dirty="0"/>
              <a:t>3 – 12</a:t>
            </a:r>
            <a:br>
              <a:rPr lang="ru-RU" dirty="0"/>
            </a:br>
            <a:r>
              <a:rPr lang="ru-RU" dirty="0"/>
              <a:t>4 – </a:t>
            </a:r>
            <a:r>
              <a:rPr lang="ru-RU" dirty="0" smtClean="0"/>
              <a:t>14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9180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1084801"/>
              </p:ext>
            </p:extLst>
          </p:nvPr>
        </p:nvGraphicFramePr>
        <p:xfrm>
          <a:off x="350521" y="213360"/>
          <a:ext cx="11445239" cy="626363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6678"/>
                <a:gridCol w="754769"/>
                <a:gridCol w="943461"/>
                <a:gridCol w="726467"/>
                <a:gridCol w="726467"/>
                <a:gridCol w="645747"/>
                <a:gridCol w="645747"/>
                <a:gridCol w="966524"/>
                <a:gridCol w="966524"/>
                <a:gridCol w="683485"/>
                <a:gridCol w="683485"/>
                <a:gridCol w="683485"/>
                <a:gridCol w="981200"/>
                <a:gridCol w="981200"/>
              </a:tblGrid>
              <a:tr h="84955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выпуска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 </a:t>
                      </a:r>
                      <a:r>
                        <a:rPr lang="ru-RU" sz="1800" dirty="0" err="1">
                          <a:effectLst/>
                        </a:rPr>
                        <a:t>вып-ов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      Предмет по выбору(обществознание)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Предмет по выбору (</a:t>
                      </a:r>
                      <a:r>
                        <a:rPr lang="ru-RU" sz="1800" dirty="0" err="1">
                          <a:effectLst/>
                        </a:rPr>
                        <a:t>изобраз</a:t>
                      </a:r>
                      <a:r>
                        <a:rPr lang="ru-RU" sz="1800" dirty="0">
                          <a:effectLst/>
                        </a:rPr>
                        <a:t>. искусство)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3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экзамен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«5»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«4»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Средняя оценка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экзамен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«5»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«3»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оценка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6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2010/2011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6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2011/2012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6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2012/2013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4817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9481653"/>
              </p:ext>
            </p:extLst>
          </p:nvPr>
        </p:nvGraphicFramePr>
        <p:xfrm>
          <a:off x="228597" y="304797"/>
          <a:ext cx="11673842" cy="627888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85539"/>
                <a:gridCol w="710768"/>
                <a:gridCol w="915384"/>
                <a:gridCol w="780768"/>
                <a:gridCol w="746307"/>
                <a:gridCol w="663384"/>
                <a:gridCol w="663384"/>
                <a:gridCol w="992923"/>
                <a:gridCol w="992923"/>
                <a:gridCol w="702154"/>
                <a:gridCol w="702154"/>
                <a:gridCol w="702154"/>
                <a:gridCol w="1008000"/>
                <a:gridCol w="1008000"/>
              </a:tblGrid>
              <a:tr h="100910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выпуска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 </a:t>
                      </a:r>
                      <a:r>
                        <a:rPr lang="ru-RU" sz="1800" dirty="0" err="1">
                          <a:effectLst/>
                        </a:rPr>
                        <a:t>вып-ов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  Предмет по выбору (татарская литература)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 по выбор(арабский язык)у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2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экзамен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«5»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оценка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сдавали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экзамен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«4»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«3»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Средняя оценка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9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2010/2011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9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2011/2012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9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2012/2013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5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Выдача аттестатов выпускникам 9 классов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0971111"/>
              </p:ext>
            </p:extLst>
          </p:nvPr>
        </p:nvGraphicFramePr>
        <p:xfrm>
          <a:off x="228600" y="1874520"/>
          <a:ext cx="11490960" cy="48183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56083"/>
                <a:gridCol w="3018130"/>
                <a:gridCol w="2951468"/>
                <a:gridCol w="2765279"/>
              </a:tblGrid>
              <a:tr h="24993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Год выпуска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Кол-во выпускников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 них получили аттестаты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чел (%)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Получили аттестаты особого образца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чел (%)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300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2010/2011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300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2011/2012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300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2012/2013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695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5280"/>
            <a:ext cx="8596668" cy="1595120"/>
          </a:xfrm>
        </p:spPr>
        <p:txBody>
          <a:bodyPr/>
          <a:lstStyle/>
          <a:p>
            <a:r>
              <a:rPr lang="ru-RU" dirty="0" smtClean="0"/>
              <a:t>Кадровые условия реализации ОП ООО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37634409"/>
              </p:ext>
            </p:extLst>
          </p:nvPr>
        </p:nvGraphicFramePr>
        <p:xfrm>
          <a:off x="487680" y="1158240"/>
          <a:ext cx="11369039" cy="54406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91294"/>
                <a:gridCol w="2503462"/>
                <a:gridCol w="3274283"/>
              </a:tblGrid>
              <a:tr h="395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Педагогические работники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Штатные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Внешние совместители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Всего: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Образовательный ценз педагогических работников: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1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высшее профессиональное или среднее профессиональное образование по направлению подготовки "Образование и педагогика"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Имеют квалификационные категории: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5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всего: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из них: высшую категорию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            первую  категорию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6306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Прошли аттестацию на соответствие занимаемой должности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531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Повышение квалификации (за последние 5 лет)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5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Прошли курсы повышения квалификации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(не менее 72 час.)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Молодые специалисты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9188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154680"/>
          </a:xfrm>
        </p:spPr>
        <p:txBody>
          <a:bodyPr>
            <a:noAutofit/>
          </a:bodyPr>
          <a:lstStyle/>
          <a:p>
            <a:r>
              <a:rPr lang="ru-RU" sz="7200" dirty="0" smtClean="0"/>
              <a:t>Образовательная программа среднего общего образования</a:t>
            </a:r>
            <a:endParaRPr lang="ru-RU" sz="7200" dirty="0"/>
          </a:p>
        </p:txBody>
      </p:sp>
    </p:spTree>
    <p:extLst>
      <p:ext uri="{BB962C8B-B14F-4D97-AF65-F5344CB8AC3E}">
        <p14:creationId xmlns="" xmlns:p14="http://schemas.microsoft.com/office/powerpoint/2010/main" val="39952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Нормативный срок реализации ОП СОО: 2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обучения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очная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Всего обучающихся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4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по классам: 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10 – 0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11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399488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7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863320383"/>
              </p:ext>
            </p:extLst>
          </p:nvPr>
        </p:nvGraphicFramePr>
        <p:xfrm>
          <a:off x="0" y="320040"/>
          <a:ext cx="12009120" cy="626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6990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3176330472"/>
              </p:ext>
            </p:extLst>
          </p:nvPr>
        </p:nvGraphicFramePr>
        <p:xfrm>
          <a:off x="243840" y="243840"/>
          <a:ext cx="9342120" cy="627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59830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Перевод в следующий класс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0499363"/>
              </p:ext>
            </p:extLst>
          </p:nvPr>
        </p:nvGraphicFramePr>
        <p:xfrm>
          <a:off x="243840" y="1493521"/>
          <a:ext cx="11734799" cy="5059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4776"/>
                <a:gridCol w="2467224"/>
                <a:gridCol w="2467224"/>
                <a:gridCol w="2467224"/>
                <a:gridCol w="2468351"/>
              </a:tblGrid>
              <a:tr h="2594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Учебный год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Всего аттестовано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(кол-во уч-ся)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Переведены в следующий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(кол-во уч-ся)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Переведены условно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(кол-во уч-ся)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Оставлены на повторное обучение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(кол-во уч-ся)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867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2010-2011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867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2012-2013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6761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2013-2014</a:t>
                      </a:r>
                      <a:endParaRPr lang="ru-RU" sz="2000">
                        <a:effectLst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(1</a:t>
                      </a:r>
                      <a:r>
                        <a:rPr lang="ru-RU" sz="2000">
                          <a:effectLst/>
                        </a:rPr>
                        <a:t>полугод)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750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8596668" cy="1701800"/>
          </a:xfrm>
        </p:spPr>
        <p:txBody>
          <a:bodyPr/>
          <a:lstStyle/>
          <a:p>
            <a:r>
              <a:rPr lang="ru-RU" dirty="0"/>
              <a:t>Кадровые условия реализации ОП </a:t>
            </a:r>
            <a:r>
              <a:rPr lang="ru-RU" dirty="0" smtClean="0"/>
              <a:t>СОО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3548922"/>
              </p:ext>
            </p:extLst>
          </p:nvPr>
        </p:nvGraphicFramePr>
        <p:xfrm>
          <a:off x="441961" y="985025"/>
          <a:ext cx="11231879" cy="57510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88859"/>
                <a:gridCol w="3311674"/>
                <a:gridCol w="4331346"/>
              </a:tblGrid>
              <a:tr h="440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Педагогические работники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Штатные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Внешние совместители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22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Всего: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22302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Образовательный ценз педагогических работников: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1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высшее профессиональное или среднее профессиональное образование по направлению подготовки "Образование и педагогика"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22302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Имеют квалификационные категории: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всего: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440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 них: высшую категорию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440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первую  категорию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6606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Прошли аттестацию на соответствие занимаемой должности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22302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Повышение квалификации (за последние 5 лет)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2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Прошли курсы повышения квалификации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(не менее 72 час.)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Молодые специалисты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2117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558034985"/>
              </p:ext>
            </p:extLst>
          </p:nvPr>
        </p:nvGraphicFramePr>
        <p:xfrm>
          <a:off x="228600" y="320040"/>
          <a:ext cx="11452860" cy="635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47672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1821314715"/>
              </p:ext>
            </p:extLst>
          </p:nvPr>
        </p:nvGraphicFramePr>
        <p:xfrm>
          <a:off x="245660" y="300251"/>
          <a:ext cx="11627892" cy="6332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89977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475494111"/>
              </p:ext>
            </p:extLst>
          </p:nvPr>
        </p:nvGraphicFramePr>
        <p:xfrm>
          <a:off x="182198" y="189476"/>
          <a:ext cx="11826922" cy="6428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8948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1848566402"/>
              </p:ext>
            </p:extLst>
          </p:nvPr>
        </p:nvGraphicFramePr>
        <p:xfrm>
          <a:off x="594360" y="472440"/>
          <a:ext cx="11277600" cy="595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9233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Перевод в следующий класс 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36115575"/>
              </p:ext>
            </p:extLst>
          </p:nvPr>
        </p:nvGraphicFramePr>
        <p:xfrm>
          <a:off x="533399" y="1371601"/>
          <a:ext cx="8976361" cy="3455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432"/>
                <a:gridCol w="1887267"/>
                <a:gridCol w="1887267"/>
                <a:gridCol w="1887267"/>
                <a:gridCol w="1888128"/>
              </a:tblGrid>
              <a:tr h="1264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Учебный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Всего аттестовано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(кол-во уч-ся)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Переведены в следующий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(кол-во уч-ся)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Переведены условно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(кол-во уч-ся)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Оставлены на повторное обучение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(кол-во уч-ся)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2010-2011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2011-2012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2012-2013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932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Внеурочная </a:t>
            </a:r>
            <a:r>
              <a:rPr lang="ru-RU" i="1" dirty="0"/>
              <a:t>деятельность в 1-3 классах в объеме 8 часов представлена следующими направлениями: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- художественно-эстетическое – 2 часа;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- научно-познавательное – 3 час;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- духовно-нравственное – 3часа.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64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08260563"/>
              </p:ext>
            </p:extLst>
          </p:nvPr>
        </p:nvGraphicFramePr>
        <p:xfrm>
          <a:off x="411480" y="1639332"/>
          <a:ext cx="9403080" cy="47067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624435"/>
                <a:gridCol w="2070558"/>
                <a:gridCol w="2708087"/>
              </a:tblGrid>
              <a:tr h="271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Педагогические работники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Штатные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Внешние совместители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164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9406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Образовательный ценз педагогических работников: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8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высшее профессиональное или среднее профессиональное образование по направлению подготовки "Образование и педагогика"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865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Имеют квалификационные категории: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4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5425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Прошли аттестацию на соответствие занимаемой должности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  <a:tr h="32728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Повышение квалификации (за последние 5 лет)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6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Прошли курсы повышения квалификации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(не менее 72 час.)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Молодые специалисты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74" marR="68474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77334" y="900668"/>
            <a:ext cx="605806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Кадровые условия реализации ОП НОО: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33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1054</TotalTime>
  <Words>954</Words>
  <Application>Microsoft Office PowerPoint</Application>
  <PresentationFormat>Произвольный</PresentationFormat>
  <Paragraphs>461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Грань</vt:lpstr>
      <vt:lpstr>Реализация образовательных программ начального общего образования за 2010-2013 годы</vt:lpstr>
      <vt:lpstr>Нормативный срок реализации ОП НОО: 4 года. Форма обучения - очная.  Всего обучающихся: 50, в том числе по классам: 1 – 14 2 – 10 3 – 12 4 – 14 </vt:lpstr>
      <vt:lpstr>Слайд 3</vt:lpstr>
      <vt:lpstr>Слайд 4</vt:lpstr>
      <vt:lpstr>Слайд 5</vt:lpstr>
      <vt:lpstr>Слайд 6</vt:lpstr>
      <vt:lpstr>Перевод в следующий класс   </vt:lpstr>
      <vt:lpstr> Внеурочная деятельность в 1-3 классах в объеме 8 часов представлена следующими направлениями: - художественно-эстетическое – 2 часа; - научно-познавательное – 3 час; - духовно-нравственное – 3часа.  </vt:lpstr>
      <vt:lpstr>Кадровые условия реализации ОП НОО: </vt:lpstr>
      <vt:lpstr>Образовательная программа основного общего образования </vt:lpstr>
      <vt:lpstr>Нормативный срок реализации ОП ООО: 5 лет. Форма обучения:  очная Всего обучающихся: 37 в том числе по классам:  5 – 4 6 –11 7 – 10 8 – 6 9 – 6  </vt:lpstr>
      <vt:lpstr>Слайд 12</vt:lpstr>
      <vt:lpstr>Слайд 13</vt:lpstr>
      <vt:lpstr>Слайд 14</vt:lpstr>
      <vt:lpstr>Слайд 15</vt:lpstr>
      <vt:lpstr>Слайд 16</vt:lpstr>
      <vt:lpstr>Перевод в следующий класс</vt:lpstr>
      <vt:lpstr>Государственная итоговая аттестация</vt:lpstr>
      <vt:lpstr>Слайд 19</vt:lpstr>
      <vt:lpstr>Слайд 20</vt:lpstr>
      <vt:lpstr>Слайд 21</vt:lpstr>
      <vt:lpstr>Выдача аттестатов выпускникам 9 классов</vt:lpstr>
      <vt:lpstr>Кадровые условия реализации ОП ООО</vt:lpstr>
      <vt:lpstr>Образовательная программа среднего общего образования</vt:lpstr>
      <vt:lpstr>Нормативный срок реализации ОП СОО: 2 года Форма обучения: очная Всего обучающихся: 4 в том числе по классам:            10 – 0           11 – 4 </vt:lpstr>
      <vt:lpstr>Слайд 26</vt:lpstr>
      <vt:lpstr>Слайд 27</vt:lpstr>
      <vt:lpstr>Перевод в следующий класс</vt:lpstr>
      <vt:lpstr>Кадровые условия реализации ОП СОО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Директор</cp:lastModifiedBy>
  <cp:revision>32</cp:revision>
  <dcterms:created xsi:type="dcterms:W3CDTF">2014-04-27T10:25:43Z</dcterms:created>
  <dcterms:modified xsi:type="dcterms:W3CDTF">2014-04-29T08:22:56Z</dcterms:modified>
</cp:coreProperties>
</file>